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Google Sans" panose="020B0600000101010101" charset="0"/>
      <p:regular r:id="rId34"/>
      <p:bold r:id="rId35"/>
      <p:italic r:id="rId36"/>
      <p:boldItalic r:id="rId37"/>
    </p:embeddedFont>
    <p:embeddedFont>
      <p:font typeface="Google Sans Medium" panose="020B0600000101010101" charset="0"/>
      <p:regular r:id="rId38"/>
      <p:bold r:id="rId39"/>
      <p:italic r:id="rId40"/>
      <p:boldItalic r:id="rId41"/>
    </p:embeddedFont>
    <p:embeddedFont>
      <p:font typeface="Roboto Mono Light" panose="00000009000000000000" pitchFamily="49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 Semilight" panose="020B0502040204020203" pitchFamily="50" charset="-12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2-1: MDP </a:t>
            </a:r>
            <a:r>
              <a:rPr lang="ko-KR" altLang="en-US" sz="4400" dirty="0"/>
              <a:t>상태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334901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756679"/>
            <a:ext cx="3348318" cy="1384995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action_space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sample() </a:t>
            </a:r>
            <a:r>
              <a:rPr lang="ko-KR" altLang="en-US" dirty="0">
                <a:latin typeface="+mj-ea"/>
                <a:ea typeface="+mj-ea"/>
              </a:rPr>
              <a:t>메소드는 가능한 </a:t>
            </a:r>
            <a:r>
              <a:rPr lang="en-US" altLang="ko-KR" dirty="0">
                <a:latin typeface="+mj-ea"/>
                <a:ea typeface="+mj-ea"/>
              </a:rPr>
              <a:t>action </a:t>
            </a:r>
            <a:r>
              <a:rPr lang="ko-KR" altLang="en-US" dirty="0">
                <a:latin typeface="+mj-ea"/>
                <a:ea typeface="+mj-ea"/>
              </a:rPr>
              <a:t>중 랜덤으로 하나의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실행한다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numpy.random.choice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메소드와 유사하다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2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509720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3045801"/>
            <a:ext cx="3348318" cy="95410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 </a:t>
            </a:r>
            <a:r>
              <a:rPr lang="ko-KR" altLang="en-US" dirty="0">
                <a:latin typeface="+mj-ea"/>
                <a:ea typeface="+mj-ea"/>
              </a:rPr>
              <a:t>메소드에서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실행한 후 반환한 </a:t>
            </a:r>
            <a:r>
              <a:rPr lang="en-US" altLang="ko-KR" dirty="0">
                <a:latin typeface="+mj-ea"/>
                <a:ea typeface="+mj-ea"/>
              </a:rPr>
              <a:t>state, reward, done, truncated, info </a:t>
            </a:r>
            <a:r>
              <a:rPr lang="ko-KR" altLang="en-US" dirty="0">
                <a:latin typeface="+mj-ea"/>
                <a:ea typeface="+mj-ea"/>
              </a:rPr>
              <a:t>값을 차례로 매핑하여 변수에 저장한 후 출력한다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73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872798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3610597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done(Episode </a:t>
            </a:r>
            <a:r>
              <a:rPr lang="ko-KR" altLang="en-US" dirty="0">
                <a:latin typeface="+mj-ea"/>
                <a:ea typeface="+mj-ea"/>
              </a:rPr>
              <a:t>종료 여부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가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해당 </a:t>
            </a:r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를 종료한다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620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92" y="161363"/>
            <a:ext cx="4931370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예시 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C6EDFE-39E1-DDAC-FFE3-D44F61AC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50" y="1432110"/>
            <a:ext cx="3845716" cy="2331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41766-DFBD-586B-0AC4-874C11745995}"/>
              </a:ext>
            </a:extLst>
          </p:cNvPr>
          <p:cNvSpPr txBox="1"/>
          <p:nvPr/>
        </p:nvSpPr>
        <p:spPr>
          <a:xfrm>
            <a:off x="5231050" y="3839197"/>
            <a:ext cx="3845716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 마다 몇 번의 </a:t>
            </a:r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반복했는지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어떤 행동을 취했는지에 대한 출력이 나온다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345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상태 정의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8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상태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689E3-2744-58CB-51B0-AEC81E84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" y="1023137"/>
            <a:ext cx="4514511" cy="39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264523" y="1056757"/>
            <a:ext cx="3805518" cy="1384995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 상에서는 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확률이 같고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상태전이 확률 또한 같았다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 </a:t>
            </a:r>
            <a:r>
              <a:rPr lang="ko-KR" altLang="en-US" dirty="0">
                <a:latin typeface="+mj-ea"/>
                <a:ea typeface="+mj-ea"/>
              </a:rPr>
              <a:t>상에서도 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확률이 같고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상태전이 확률만 다르게 설정하여 진행하였다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16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 err="1"/>
              <a:t>딕셔너리</a:t>
            </a:r>
            <a:r>
              <a:rPr lang="ko-KR" altLang="en-US" dirty="0"/>
              <a:t>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264522" y="161363"/>
            <a:ext cx="3805518" cy="73866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 </a:t>
            </a:r>
            <a:r>
              <a:rPr lang="ko-KR" altLang="en-US" dirty="0">
                <a:latin typeface="+mj-ea"/>
                <a:ea typeface="+mj-ea"/>
              </a:rPr>
              <a:t>상태를 </a:t>
            </a:r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레이크와 같은 방식으로 </a:t>
            </a:r>
            <a:r>
              <a:rPr lang="ko-KR" altLang="en-US" dirty="0" err="1">
                <a:latin typeface="+mj-ea"/>
                <a:ea typeface="+mj-ea"/>
              </a:rPr>
              <a:t>딕셔너리</a:t>
            </a:r>
            <a:r>
              <a:rPr lang="ko-KR" altLang="en-US" dirty="0">
                <a:latin typeface="+mj-ea"/>
                <a:ea typeface="+mj-ea"/>
              </a:rPr>
              <a:t> 상태를 정의 하면 다음과 같다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BF26B-E64F-CBFF-21B3-493B782B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" y="1023137"/>
            <a:ext cx="4514511" cy="395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50C526-599C-6343-B4B0-FA1300DE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25" y="2830606"/>
            <a:ext cx="4367075" cy="2312894"/>
          </a:xfrm>
          <a:prstGeom prst="rect">
            <a:avLst/>
          </a:prstGeom>
        </p:spPr>
      </p:pic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FBC75EBF-5F00-2D0B-1EF0-DB00E700A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81556"/>
              </p:ext>
            </p:extLst>
          </p:nvPr>
        </p:nvGraphicFramePr>
        <p:xfrm>
          <a:off x="5335119" y="961463"/>
          <a:ext cx="3664323" cy="78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41">
                  <a:extLst>
                    <a:ext uri="{9D8B030D-6E8A-4147-A177-3AD203B41FA5}">
                      <a16:colId xmlns:a16="http://schemas.microsoft.com/office/drawing/2014/main" val="3633678139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24680875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1503817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딕셔너리</a:t>
                      </a:r>
                      <a:r>
                        <a:rPr lang="ko-KR" altLang="en-US" sz="1050" dirty="0"/>
                        <a:t> 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4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행동의 전이 확률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143349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6DCE0743-22B4-CABF-84FF-541E9EB15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24570"/>
              </p:ext>
            </p:extLst>
          </p:nvPr>
        </p:nvGraphicFramePr>
        <p:xfrm>
          <a:off x="7809306" y="1826549"/>
          <a:ext cx="1190136" cy="231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2">
                  <a:extLst>
                    <a:ext uri="{9D8B030D-6E8A-4147-A177-3AD203B41FA5}">
                      <a16:colId xmlns:a16="http://schemas.microsoft.com/office/drawing/2014/main" val="3300643902"/>
                    </a:ext>
                  </a:extLst>
                </a:gridCol>
                <a:gridCol w="962344">
                  <a:extLst>
                    <a:ext uri="{9D8B030D-6E8A-4147-A177-3AD203B41FA5}">
                      <a16:colId xmlns:a16="http://schemas.microsoft.com/office/drawing/2014/main" val="3938855691"/>
                    </a:ext>
                  </a:extLst>
                </a:gridCol>
              </a:tblGrid>
              <a:tr h="2891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상태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48926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Facebook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037827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36451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91845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3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314092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032492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028480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Sleep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6380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118DBA2-6AC4-1334-3798-D50086FE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995" y="3946712"/>
            <a:ext cx="1373930" cy="11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170394" y="1833086"/>
            <a:ext cx="3973606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</a:t>
            </a:r>
            <a:r>
              <a:rPr lang="ko-KR" altLang="en-US" dirty="0">
                <a:latin typeface="+mj-ea"/>
                <a:ea typeface="+mj-ea"/>
              </a:rPr>
              <a:t>의 환경을 정의한 코드를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변수명은 </a:t>
            </a:r>
            <a:r>
              <a:rPr lang="en-US" altLang="ko-KR" dirty="0" err="1">
                <a:latin typeface="+mj-ea"/>
                <a:ea typeface="+mj-ea"/>
              </a:rPr>
              <a:t>custom_env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F025-14C2-09DA-1B10-A85A6BA4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6543"/>
            <a:ext cx="4770148" cy="2429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A6B2CB-5B58-5874-7751-A4779E92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5" y="3541568"/>
            <a:ext cx="3748029" cy="154700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90B326-811B-3201-6D1B-EF9CB6C5D5B5}"/>
              </a:ext>
            </a:extLst>
          </p:cNvPr>
          <p:cNvCxnSpPr>
            <a:cxnSpLocks/>
          </p:cNvCxnSpPr>
          <p:nvPr/>
        </p:nvCxnSpPr>
        <p:spPr>
          <a:xfrm>
            <a:off x="4955384" y="2091062"/>
            <a:ext cx="215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86A9E1-290E-1862-666C-BE894DCF0FC2}"/>
              </a:ext>
            </a:extLst>
          </p:cNvPr>
          <p:cNvSpPr/>
          <p:nvPr/>
        </p:nvSpPr>
        <p:spPr>
          <a:xfrm>
            <a:off x="185234" y="1036543"/>
            <a:ext cx="4770147" cy="242994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798292-ECB9-A61A-3EF6-660B0A1A8455}"/>
              </a:ext>
            </a:extLst>
          </p:cNvPr>
          <p:cNvSpPr/>
          <p:nvPr/>
        </p:nvSpPr>
        <p:spPr>
          <a:xfrm>
            <a:off x="203303" y="3541567"/>
            <a:ext cx="3729961" cy="1547006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4672C-6DB3-F213-BC64-653F2FEDAE5F}"/>
              </a:ext>
            </a:extLst>
          </p:cNvPr>
          <p:cNvSpPr txBox="1"/>
          <p:nvPr/>
        </p:nvSpPr>
        <p:spPr>
          <a:xfrm>
            <a:off x="5170394" y="3547175"/>
            <a:ext cx="3973606" cy="1169551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action space</a:t>
            </a:r>
            <a:r>
              <a:rPr lang="ko-KR" altLang="en-US" dirty="0">
                <a:latin typeface="+mj-ea"/>
                <a:ea typeface="+mj-ea"/>
              </a:rPr>
              <a:t>를 정의합니다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변수명은 </a:t>
            </a:r>
            <a:r>
              <a:rPr lang="en-US" altLang="ko-KR" dirty="0" err="1">
                <a:latin typeface="+mj-ea"/>
                <a:ea typeface="+mj-ea"/>
              </a:rPr>
              <a:t>custom_space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action space</a:t>
            </a:r>
            <a:r>
              <a:rPr lang="ko-KR" altLang="en-US" dirty="0">
                <a:latin typeface="+mj-ea"/>
                <a:ea typeface="+mj-ea"/>
              </a:rPr>
              <a:t>란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가능한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개수를 알려주는 리스트입니다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B6C065E-D150-51FB-13E5-3BDCDD366538}"/>
              </a:ext>
            </a:extLst>
          </p:cNvPr>
          <p:cNvCxnSpPr>
            <a:cxnSpLocks/>
          </p:cNvCxnSpPr>
          <p:nvPr/>
        </p:nvCxnSpPr>
        <p:spPr>
          <a:xfrm>
            <a:off x="3933264" y="3728097"/>
            <a:ext cx="123713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6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코드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510E6D-E7EF-390B-B93D-273C6CF8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4" y="1096495"/>
            <a:ext cx="4779560" cy="29505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C14457-B185-B65B-D877-F103F5CF1B7B}"/>
              </a:ext>
            </a:extLst>
          </p:cNvPr>
          <p:cNvSpPr/>
          <p:nvPr/>
        </p:nvSpPr>
        <p:spPr>
          <a:xfrm>
            <a:off x="349623" y="1216959"/>
            <a:ext cx="2272553" cy="75975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1B0370-44BA-4691-27B6-73E59F10E76B}"/>
              </a:ext>
            </a:extLst>
          </p:cNvPr>
          <p:cNvSpPr/>
          <p:nvPr/>
        </p:nvSpPr>
        <p:spPr>
          <a:xfrm>
            <a:off x="360829" y="2041713"/>
            <a:ext cx="1474696" cy="53003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1C91A4-2E47-C96E-6E92-D4396464AD16}"/>
              </a:ext>
            </a:extLst>
          </p:cNvPr>
          <p:cNvSpPr/>
          <p:nvPr/>
        </p:nvSpPr>
        <p:spPr>
          <a:xfrm>
            <a:off x="365313" y="2651316"/>
            <a:ext cx="4536140" cy="101300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CAB96D-E83E-57D5-B894-89BFCF3B6DEA}"/>
              </a:ext>
            </a:extLst>
          </p:cNvPr>
          <p:cNvSpPr/>
          <p:nvPr/>
        </p:nvSpPr>
        <p:spPr>
          <a:xfrm>
            <a:off x="365313" y="3771624"/>
            <a:ext cx="3204881" cy="275381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145A9-63DE-519A-656D-60C9A31F83A3}"/>
              </a:ext>
            </a:extLst>
          </p:cNvPr>
          <p:cNvSpPr txBox="1"/>
          <p:nvPr/>
        </p:nvSpPr>
        <p:spPr>
          <a:xfrm>
            <a:off x="5140389" y="2295555"/>
            <a:ext cx="3973606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초기화 하는 함수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298544-E023-1C94-9403-D0AEE1F465CF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2622176" y="1108792"/>
            <a:ext cx="2548218" cy="48804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119E516E-5E62-F829-CC08-378666C3F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63268"/>
              </p:ext>
            </p:extLst>
          </p:nvPr>
        </p:nvGraphicFramePr>
        <p:xfrm>
          <a:off x="5170394" y="114382"/>
          <a:ext cx="3946712" cy="198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989">
                  <a:extLst>
                    <a:ext uri="{9D8B030D-6E8A-4147-A177-3AD203B41FA5}">
                      <a16:colId xmlns:a16="http://schemas.microsoft.com/office/drawing/2014/main" val="868263773"/>
                    </a:ext>
                  </a:extLst>
                </a:gridCol>
                <a:gridCol w="1911723">
                  <a:extLst>
                    <a:ext uri="{9D8B030D-6E8A-4147-A177-3AD203B41FA5}">
                      <a16:colId xmlns:a16="http://schemas.microsoft.com/office/drawing/2014/main" val="469098514"/>
                    </a:ext>
                  </a:extLst>
                </a:gridCol>
              </a:tblGrid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변수명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45471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action_space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action</a:t>
                      </a:r>
                      <a:r>
                        <a:rPr lang="ko-KR" altLang="en-US" sz="1050" dirty="0"/>
                        <a:t> 가능한 경우의 수를 저장한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847940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observation_space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</a:t>
                      </a:r>
                      <a:r>
                        <a:rPr lang="en-US" altLang="ko-KR" sz="1050" dirty="0"/>
                        <a:t>Environment </a:t>
                      </a:r>
                      <a:r>
                        <a:rPr lang="ko-KR" altLang="en-US" sz="1050" dirty="0"/>
                        <a:t>상에서의 </a:t>
                      </a:r>
                      <a:r>
                        <a:rPr lang="en-US" altLang="ko-KR" sz="1050" dirty="0"/>
                        <a:t>state </a:t>
                      </a:r>
                      <a:r>
                        <a:rPr lang="ko-KR" altLang="en-US" sz="1050" dirty="0"/>
                        <a:t>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421123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transition_probabilities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Environment</a:t>
                      </a:r>
                      <a:r>
                        <a:rPr lang="ko-KR" altLang="en-US" sz="1050" dirty="0"/>
                        <a:t>의 </a:t>
                      </a:r>
                      <a:r>
                        <a:rPr lang="en-US" altLang="ko-KR" sz="1050" dirty="0"/>
                        <a:t>state </a:t>
                      </a:r>
                      <a:r>
                        <a:rPr lang="ko-KR" altLang="en-US" sz="1050" dirty="0"/>
                        <a:t>마다의 확률 </a:t>
                      </a:r>
                      <a:r>
                        <a:rPr lang="ko-KR" altLang="en-US" sz="1050" dirty="0" err="1"/>
                        <a:t>딕셔너리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624584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current_state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상태를 숫자로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772369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step_count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step </a:t>
                      </a:r>
                      <a:r>
                        <a:rPr lang="ko-KR" altLang="en-US" sz="1050" dirty="0"/>
                        <a:t>횟수를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855031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8B7FD13-95BD-D36F-0891-8F2A3BE62A8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35525" y="2314016"/>
            <a:ext cx="3304864" cy="1354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1D04BF-8DA4-8296-5523-99388EAADA24}"/>
              </a:ext>
            </a:extLst>
          </p:cNvPr>
          <p:cNvCxnSpPr>
            <a:cxnSpLocks/>
          </p:cNvCxnSpPr>
          <p:nvPr/>
        </p:nvCxnSpPr>
        <p:spPr>
          <a:xfrm>
            <a:off x="4901453" y="3145859"/>
            <a:ext cx="268941" cy="346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3AE65C-44A6-6D55-3100-BF7F0DBDE0D6}"/>
              </a:ext>
            </a:extLst>
          </p:cNvPr>
          <p:cNvSpPr txBox="1"/>
          <p:nvPr/>
        </p:nvSpPr>
        <p:spPr>
          <a:xfrm>
            <a:off x="5170394" y="2918900"/>
            <a:ext cx="3973606" cy="95410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진행하는 함수</a:t>
            </a:r>
            <a:r>
              <a:rPr lang="en-US" altLang="ko-KR" dirty="0">
                <a:latin typeface="+mj-ea"/>
                <a:ea typeface="+mj-ea"/>
              </a:rPr>
              <a:t>, gym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step </a:t>
            </a:r>
            <a:r>
              <a:rPr lang="ko-KR" altLang="en-US" dirty="0">
                <a:latin typeface="+mj-ea"/>
                <a:ea typeface="+mj-ea"/>
              </a:rPr>
              <a:t>함수와 동일하게 작동한다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np.random.choice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p </a:t>
            </a:r>
            <a:r>
              <a:rPr lang="ko-KR" altLang="en-US" dirty="0">
                <a:latin typeface="+mj-ea"/>
                <a:ea typeface="+mj-ea"/>
              </a:rPr>
              <a:t>속성에 의해 확률에 따라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선택한다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2C4A75-C320-50AC-6A60-267B2EB7338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570194" y="3916200"/>
            <a:ext cx="1600200" cy="3124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A7420B-7A46-2B67-D53B-F95BAAB2A705}"/>
              </a:ext>
            </a:extLst>
          </p:cNvPr>
          <p:cNvSpPr txBox="1"/>
          <p:nvPr/>
        </p:nvSpPr>
        <p:spPr>
          <a:xfrm>
            <a:off x="5170394" y="4074723"/>
            <a:ext cx="3973606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어떤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할지 반환하는 함수</a:t>
            </a:r>
          </a:p>
        </p:txBody>
      </p:sp>
    </p:spTree>
    <p:extLst>
      <p:ext uri="{BB962C8B-B14F-4D97-AF65-F5344CB8AC3E}">
        <p14:creationId xmlns:p14="http://schemas.microsoft.com/office/powerpoint/2010/main" val="426764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22366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961463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Gym </a:t>
            </a:r>
            <a:r>
              <a:rPr lang="ko-KR" altLang="en-US" dirty="0">
                <a:latin typeface="+mj-ea"/>
                <a:ea typeface="+mj-ea"/>
              </a:rPr>
              <a:t>라이브러리의 유사하게 직접 만든 </a:t>
            </a:r>
            <a:r>
              <a:rPr lang="en-US" altLang="ko-KR" dirty="0" err="1">
                <a:latin typeface="+mj-ea"/>
                <a:ea typeface="+mj-ea"/>
              </a:rPr>
              <a:t>CustomEnv</a:t>
            </a:r>
            <a:r>
              <a:rPr lang="en-US" altLang="ko-KR" dirty="0">
                <a:latin typeface="+mj-ea"/>
                <a:ea typeface="+mj-ea"/>
              </a:rPr>
              <a:t>()</a:t>
            </a:r>
            <a:r>
              <a:rPr lang="ko-KR" altLang="en-US" dirty="0">
                <a:latin typeface="+mj-ea"/>
                <a:ea typeface="+mj-ea"/>
              </a:rPr>
              <a:t>의 인스턴스를 생성한다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191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예에 대해 설명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2. </a:t>
            </a:r>
            <a:r>
              <a:rPr lang="ko-KR" altLang="en-US" sz="1800" dirty="0"/>
              <a:t>앞의 학생 </a:t>
            </a:r>
            <a:r>
              <a:rPr lang="en-US" altLang="ko-KR" sz="1800" dirty="0"/>
              <a:t>MDP </a:t>
            </a:r>
            <a:r>
              <a:rPr lang="ko-KR" altLang="en-US" sz="1800" dirty="0"/>
              <a:t>예에 대해 상태 정의</a:t>
            </a: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앞의 </a:t>
            </a:r>
            <a:r>
              <a:rPr lang="en-US" altLang="ko-KR" sz="1800" dirty="0"/>
              <a:t>Open AI Gym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 참조하여 </a:t>
            </a:r>
            <a:r>
              <a:rPr lang="ko-KR" altLang="en-US" sz="1800" dirty="0" err="1"/>
              <a:t>딕셔너리로</a:t>
            </a:r>
            <a:r>
              <a:rPr lang="ko-KR" altLang="en-US" sz="1800" dirty="0"/>
              <a:t> 상태 정의</a:t>
            </a: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정의된 다음 행동 확률로 행동 선택 후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50605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331262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회로 지정한다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9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640529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465737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초기상태로 초기화 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61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09101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835533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500</a:t>
            </a:r>
            <a:r>
              <a:rPr lang="ko-KR" altLang="en-US" dirty="0">
                <a:latin typeface="+mj-ea"/>
                <a:ea typeface="+mj-ea"/>
              </a:rPr>
              <a:t>회의 </a:t>
            </a:r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이 진행되면</a:t>
            </a:r>
            <a:r>
              <a:rPr lang="en-US" altLang="ko-KR" dirty="0">
                <a:latin typeface="+mj-ea"/>
                <a:ea typeface="+mj-ea"/>
              </a:rPr>
              <a:t>, Episode</a:t>
            </a:r>
            <a:r>
              <a:rPr lang="ko-KR" altLang="en-US" dirty="0">
                <a:latin typeface="+mj-ea"/>
                <a:ea typeface="+mj-ea"/>
              </a:rPr>
              <a:t>를 종료한다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818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23221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064140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행동을 선택한다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66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386856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218784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진행하고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반환값을</a:t>
            </a:r>
            <a:r>
              <a:rPr lang="ko-KR" altLang="en-US" dirty="0">
                <a:latin typeface="+mj-ea"/>
                <a:ea typeface="+mj-ea"/>
              </a:rPr>
              <a:t> 받는다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606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67597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507900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반환값을</a:t>
            </a:r>
            <a:r>
              <a:rPr lang="ko-KR" altLang="en-US" dirty="0">
                <a:latin typeface="+mj-ea"/>
                <a:ea typeface="+mj-ea"/>
              </a:rPr>
              <a:t> 출력한다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21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971810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803738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만약 종료지점에 왔다면</a:t>
            </a:r>
            <a:r>
              <a:rPr lang="en-US" altLang="ko-KR" dirty="0">
                <a:latin typeface="+mj-ea"/>
                <a:ea typeface="+mj-ea"/>
              </a:rPr>
              <a:t>, Episode </a:t>
            </a:r>
            <a:r>
              <a:rPr lang="ko-KR" altLang="en-US" dirty="0">
                <a:latin typeface="+mj-ea"/>
                <a:ea typeface="+mj-ea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2809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실행결과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345205" y="1216985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실행결과가 </a:t>
            </a:r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레이크와 유사하게 출력되는 것을 볼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458F6-F2D8-DDEC-7689-43CC5DEE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32" y="2571750"/>
            <a:ext cx="4014067" cy="2571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7E806-BBF5-3FB4-5716-EFC1B046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. </a:t>
            </a:r>
            <a:r>
              <a:rPr lang="ko-KR" altLang="en-US" dirty="0"/>
              <a:t>학생 </a:t>
            </a:r>
            <a:r>
              <a:rPr lang="en-US" altLang="ko-KR" dirty="0"/>
              <a:t>MDP</a:t>
            </a:r>
            <a:r>
              <a:rPr lang="ko-KR" altLang="en-US" dirty="0"/>
              <a:t>에 할인율 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5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224182" y="961463"/>
            <a:ext cx="739589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할인율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161DE-85EE-48C3-178C-370FE514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3329"/>
            <a:ext cx="4770148" cy="23522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C3390D-72DA-EF1F-0729-ABD62D3E5086}"/>
              </a:ext>
            </a:extLst>
          </p:cNvPr>
          <p:cNvSpPr/>
          <p:nvPr/>
        </p:nvSpPr>
        <p:spPr>
          <a:xfrm>
            <a:off x="185236" y="1043329"/>
            <a:ext cx="1199811" cy="15345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35436-93C3-A889-220D-F9BD5ED91B97}"/>
              </a:ext>
            </a:extLst>
          </p:cNvPr>
          <p:cNvSpPr/>
          <p:nvPr/>
        </p:nvSpPr>
        <p:spPr>
          <a:xfrm>
            <a:off x="613301" y="2495020"/>
            <a:ext cx="1934917" cy="22800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5ED6F-2E93-BB61-0B58-C36C2A4FB29A}"/>
              </a:ext>
            </a:extLst>
          </p:cNvPr>
          <p:cNvSpPr/>
          <p:nvPr/>
        </p:nvSpPr>
        <p:spPr>
          <a:xfrm>
            <a:off x="3207124" y="3111516"/>
            <a:ext cx="1692089" cy="122502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385047" y="1116116"/>
            <a:ext cx="38391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703AECD-4110-9FAC-2E65-C6FCF44EC8A8}"/>
              </a:ext>
            </a:extLst>
          </p:cNvPr>
          <p:cNvCxnSpPr>
            <a:cxnSpLocks/>
          </p:cNvCxnSpPr>
          <p:nvPr/>
        </p:nvCxnSpPr>
        <p:spPr>
          <a:xfrm flipV="1">
            <a:off x="2548218" y="2571750"/>
            <a:ext cx="2675964" cy="4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BAB33-9D1A-E359-34DB-D4856DE132C2}"/>
              </a:ext>
            </a:extLst>
          </p:cNvPr>
          <p:cNvSpPr txBox="1"/>
          <p:nvPr/>
        </p:nvSpPr>
        <p:spPr>
          <a:xfrm>
            <a:off x="5230906" y="2321117"/>
            <a:ext cx="1506070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 내에서 할인율 계산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F2A03D-3C17-95FC-5B6C-56A1F0340E3A}"/>
              </a:ext>
            </a:extLst>
          </p:cNvPr>
          <p:cNvCxnSpPr>
            <a:cxnSpLocks/>
          </p:cNvCxnSpPr>
          <p:nvPr/>
        </p:nvCxnSpPr>
        <p:spPr>
          <a:xfrm>
            <a:off x="4899213" y="3177259"/>
            <a:ext cx="324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8C662A-8E6D-A672-AAE8-F54B8132EFB9}"/>
              </a:ext>
            </a:extLst>
          </p:cNvPr>
          <p:cNvSpPr txBox="1"/>
          <p:nvPr/>
        </p:nvSpPr>
        <p:spPr>
          <a:xfrm>
            <a:off x="5224182" y="3018878"/>
            <a:ext cx="1190065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할인율 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A018A-561B-A617-913C-420D70F4EF15}"/>
              </a:ext>
            </a:extLst>
          </p:cNvPr>
          <p:cNvSpPr txBox="1"/>
          <p:nvPr/>
        </p:nvSpPr>
        <p:spPr>
          <a:xfrm>
            <a:off x="5244352" y="3506155"/>
            <a:ext cx="3792072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기존의 학생 </a:t>
            </a:r>
            <a:r>
              <a:rPr lang="en-US" altLang="ko-KR" dirty="0">
                <a:latin typeface="+mj-ea"/>
                <a:ea typeface="+mj-ea"/>
              </a:rPr>
              <a:t>MDP Environment</a:t>
            </a:r>
            <a:r>
              <a:rPr lang="ko-KR" altLang="en-US" dirty="0">
                <a:latin typeface="+mj-ea"/>
                <a:ea typeface="+mj-ea"/>
              </a:rPr>
              <a:t>내에 할인율을 적용해 보았습니다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979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실행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161DE-85EE-48C3-178C-370FE514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3329"/>
            <a:ext cx="4770148" cy="2352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9B3FE2-307E-DA3B-3B14-7B258BD4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38" y="3320085"/>
            <a:ext cx="3029962" cy="1825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0DB68-2B47-644F-FBED-349F0418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964" y="19050"/>
            <a:ext cx="3039035" cy="1825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DB2D3A-4F5F-3AB4-23B8-8DDA13CB4E0C}"/>
              </a:ext>
            </a:extLst>
          </p:cNvPr>
          <p:cNvSpPr txBox="1"/>
          <p:nvPr/>
        </p:nvSpPr>
        <p:spPr>
          <a:xfrm>
            <a:off x="5416142" y="2368181"/>
            <a:ext cx="3727858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같은 </a:t>
            </a:r>
            <a:r>
              <a:rPr lang="en-US" altLang="ko-KR" dirty="0">
                <a:latin typeface="+mj-ea"/>
                <a:ea typeface="+mj-ea"/>
              </a:rPr>
              <a:t>12 steps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에서도 다른 할인율을 나타내는 것을 알 수 있었습니다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9977F0-C39E-6348-1F99-D6D04DEAB46C}"/>
              </a:ext>
            </a:extLst>
          </p:cNvPr>
          <p:cNvSpPr/>
          <p:nvPr/>
        </p:nvSpPr>
        <p:spPr>
          <a:xfrm>
            <a:off x="7469841" y="1674159"/>
            <a:ext cx="1674158" cy="17049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7DF652-D4AE-61F3-C60C-14A85E2DAACD}"/>
              </a:ext>
            </a:extLst>
          </p:cNvPr>
          <p:cNvSpPr/>
          <p:nvPr/>
        </p:nvSpPr>
        <p:spPr>
          <a:xfrm>
            <a:off x="7469842" y="4973002"/>
            <a:ext cx="1674158" cy="17049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162709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1257305"/>
            <a:ext cx="3146612" cy="73866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gym</a:t>
            </a:r>
            <a:r>
              <a:rPr lang="ko-KR" altLang="en-US" dirty="0">
                <a:latin typeface="+mj-ea"/>
                <a:ea typeface="+mj-ea"/>
              </a:rPr>
              <a:t>에서 제공하는 </a:t>
            </a:r>
            <a:r>
              <a:rPr lang="en-US" altLang="ko-KR" dirty="0">
                <a:latin typeface="+mj-ea"/>
                <a:ea typeface="+mj-ea"/>
              </a:rPr>
              <a:t>FrozenLake-v1 </a:t>
            </a:r>
            <a:r>
              <a:rPr lang="ko-KR" altLang="en-US" dirty="0">
                <a:latin typeface="+mj-ea"/>
                <a:ea typeface="+mj-ea"/>
              </a:rPr>
              <a:t>모델을 불러와 </a:t>
            </a:r>
            <a:r>
              <a:rPr lang="en-US" altLang="ko-KR" dirty="0">
                <a:latin typeface="+mj-ea"/>
                <a:ea typeface="+mj-ea"/>
              </a:rPr>
              <a:t>human(</a:t>
            </a:r>
            <a:r>
              <a:rPr lang="ko-KR" altLang="en-US" dirty="0">
                <a:latin typeface="+mj-ea"/>
                <a:ea typeface="+mj-ea"/>
              </a:rPr>
              <a:t>사람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Agent</a:t>
            </a:r>
            <a:r>
              <a:rPr lang="ko-KR" altLang="en-US" dirty="0">
                <a:latin typeface="+mj-ea"/>
                <a:ea typeface="+mj-ea"/>
              </a:rPr>
              <a:t>로 지정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32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180863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1539700"/>
            <a:ext cx="3146612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불러온 </a:t>
            </a:r>
            <a:r>
              <a:rPr lang="en-US" altLang="ko-KR" dirty="0">
                <a:latin typeface="+mj-ea"/>
                <a:ea typeface="+mj-ea"/>
              </a:rPr>
              <a:t>gym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불러와 </a:t>
            </a:r>
            <a:r>
              <a:rPr lang="ko-KR" altLang="en-US" dirty="0" err="1">
                <a:latin typeface="+mj-ea"/>
                <a:ea typeface="+mj-ea"/>
              </a:rPr>
              <a:t>딕셔너리</a:t>
            </a:r>
            <a:r>
              <a:rPr lang="ko-KR" altLang="en-US" dirty="0">
                <a:latin typeface="+mj-ea"/>
                <a:ea typeface="+mj-ea"/>
              </a:rPr>
              <a:t> 형태로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C93D3-C68E-5BFA-51F3-59D8AC9E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73" y="3114172"/>
            <a:ext cx="2112598" cy="1856907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8EC2712-1FF6-670B-0DA7-8FB12C20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190"/>
              </p:ext>
            </p:extLst>
          </p:nvPr>
        </p:nvGraphicFramePr>
        <p:xfrm>
          <a:off x="5372100" y="2331852"/>
          <a:ext cx="3664323" cy="78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41">
                  <a:extLst>
                    <a:ext uri="{9D8B030D-6E8A-4147-A177-3AD203B41FA5}">
                      <a16:colId xmlns:a16="http://schemas.microsoft.com/office/drawing/2014/main" val="3633678139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24680875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1503817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딕셔너리</a:t>
                      </a:r>
                      <a:r>
                        <a:rPr lang="ko-KR" altLang="en-US" sz="1050" dirty="0"/>
                        <a:t> 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4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행동의 전이 확률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14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26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21205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050691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goal_steps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달성시</a:t>
            </a:r>
            <a:r>
              <a:rPr lang="ko-KR" altLang="en-US" dirty="0">
                <a:latin typeface="+mj-ea"/>
                <a:ea typeface="+mj-ea"/>
              </a:rPr>
              <a:t> 하나의 </a:t>
            </a:r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95873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58185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427221"/>
            <a:ext cx="1653989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반복 횟수</a:t>
            </a:r>
          </a:p>
        </p:txBody>
      </p:sp>
    </p:spTree>
    <p:extLst>
      <p:ext uri="{BB962C8B-B14F-4D97-AF65-F5344CB8AC3E}">
        <p14:creationId xmlns:p14="http://schemas.microsoft.com/office/powerpoint/2010/main" val="60691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77684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514630"/>
            <a:ext cx="27768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실행 전 </a:t>
            </a:r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 상태로 초기화</a:t>
            </a:r>
          </a:p>
        </p:txBody>
      </p:sp>
    </p:spTree>
    <p:extLst>
      <p:ext uri="{BB962C8B-B14F-4D97-AF65-F5344CB8AC3E}">
        <p14:creationId xmlns:p14="http://schemas.microsoft.com/office/powerpoint/2010/main" val="165214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146639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985284"/>
            <a:ext cx="2602006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goal_steps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까지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반복</a:t>
            </a:r>
          </a:p>
        </p:txBody>
      </p:sp>
    </p:spTree>
    <p:extLst>
      <p:ext uri="{BB962C8B-B14F-4D97-AF65-F5344CB8AC3E}">
        <p14:creationId xmlns:p14="http://schemas.microsoft.com/office/powerpoint/2010/main" val="116788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607</Words>
  <Application>Microsoft Office PowerPoint</Application>
  <PresentationFormat>화면 슬라이드 쇼(16:9)</PresentationFormat>
  <Paragraphs>106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Roboto Mono Light</vt:lpstr>
      <vt:lpstr>Google Sans</vt:lpstr>
      <vt:lpstr>맑은 고딕 Semilight</vt:lpstr>
      <vt:lpstr>Arial</vt:lpstr>
      <vt:lpstr>Google Sans Medium</vt:lpstr>
      <vt:lpstr>DevFest 2021</vt:lpstr>
      <vt:lpstr>강화학습 과제 2-1: MDP 상태</vt:lpstr>
      <vt:lpstr>과제 내용  1. 앞의 프로즌 레이크 예에 대해 설명  2. 앞의 학생 MDP 예에 대해 상태 정의  - 앞의 Open AI Gym의 프로즌 레이크 예 참조하여 딕셔너리로 상태 정의  - 정의된 다음 행동 확률로 행동 선택 후 실행</vt:lpstr>
      <vt:lpstr>프로즌 레이크 예시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예시 실행결과</vt:lpstr>
      <vt:lpstr>학생 MDP 상태 정의</vt:lpstr>
      <vt:lpstr>학생 MDP 상태 설명</vt:lpstr>
      <vt:lpstr>학생 MDP 딕셔너리 정의</vt:lpstr>
      <vt:lpstr>학생 MDP 파이썬 코드</vt:lpstr>
      <vt:lpstr>학생 MDP 파이썬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실행결과</vt:lpstr>
      <vt:lpstr>부록. 학생 MDP에 할인율 적용</vt:lpstr>
      <vt:lpstr>학생 MDP 파이썬 실행 코드</vt:lpstr>
      <vt:lpstr>학생 MDP 실행 결과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105</cp:revision>
  <dcterms:modified xsi:type="dcterms:W3CDTF">2023-09-10T09:47:45Z</dcterms:modified>
</cp:coreProperties>
</file>